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6" r:id="rId1"/>
  </p:sldMasterIdLst>
  <p:notesMasterIdLst>
    <p:notesMasterId r:id="rId19"/>
  </p:notesMasterIdLst>
  <p:handoutMasterIdLst>
    <p:handoutMasterId r:id="rId20"/>
  </p:handoutMasterIdLst>
  <p:sldIdLst>
    <p:sldId id="677" r:id="rId2"/>
    <p:sldId id="854" r:id="rId3"/>
    <p:sldId id="500" r:id="rId4"/>
    <p:sldId id="858" r:id="rId5"/>
    <p:sldId id="859" r:id="rId6"/>
    <p:sldId id="860" r:id="rId7"/>
    <p:sldId id="861" r:id="rId8"/>
    <p:sldId id="862" r:id="rId9"/>
    <p:sldId id="868" r:id="rId10"/>
    <p:sldId id="863" r:id="rId11"/>
    <p:sldId id="864" r:id="rId12"/>
    <p:sldId id="865" r:id="rId13"/>
    <p:sldId id="866" r:id="rId14"/>
    <p:sldId id="867" r:id="rId15"/>
    <p:sldId id="870" r:id="rId16"/>
    <p:sldId id="869" r:id="rId17"/>
    <p:sldId id="871" r:id="rId18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1pPr>
    <a:lvl2pPr marL="4572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2pPr>
    <a:lvl3pPr marL="9144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3pPr>
    <a:lvl4pPr marL="13716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4pPr>
    <a:lvl5pPr marL="1828800" algn="l" rtl="0" fontAlgn="base">
      <a:spcBef>
        <a:spcPct val="0"/>
      </a:spcBef>
      <a:spcAft>
        <a:spcPct val="0"/>
      </a:spcAft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5pPr>
    <a:lvl6pPr marL="22860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6pPr>
    <a:lvl7pPr marL="27432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7pPr>
    <a:lvl8pPr marL="32004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8pPr>
    <a:lvl9pPr marL="3657600" algn="l" defTabSz="457200" rtl="0" eaLnBrk="1" latinLnBrk="0" hangingPunct="1">
      <a:defRPr sz="3400" b="1" kern="1200">
        <a:solidFill>
          <a:schemeClr val="tx1"/>
        </a:solidFill>
        <a:latin typeface="Arial" pitchFamily="-84" charset="0"/>
        <a:ea typeface="Arial" pitchFamily="-84" charset="0"/>
        <a:cs typeface="Arial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</p:showPr>
  <p:clrMru>
    <a:srgbClr val="355876"/>
    <a:srgbClr val="240489"/>
    <a:srgbClr val="348906"/>
    <a:srgbClr val="000001"/>
    <a:srgbClr val="001424"/>
    <a:srgbClr val="5D5F5E"/>
    <a:srgbClr val="567895"/>
    <a:srgbClr val="62E8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84877" autoAdjust="0"/>
  </p:normalViewPr>
  <p:slideViewPr>
    <p:cSldViewPr snapToGrid="0" showGuides="1">
      <p:cViewPr>
        <p:scale>
          <a:sx n="66" d="100"/>
          <a:sy n="66" d="100"/>
        </p:scale>
        <p:origin x="-2934" y="-822"/>
      </p:cViewPr>
      <p:guideLst>
        <p:guide orient="horz" pos="1616"/>
        <p:guide pos="7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4992" y="-1280"/>
      </p:cViewPr>
      <p:guideLst>
        <p:guide orient="horz" pos="2896"/>
        <p:guide pos="221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048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lnSpc>
                <a:spcPct val="100000"/>
              </a:lnSpc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736013"/>
            <a:ext cx="3048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="0"/>
            </a:lvl1pPr>
          </a:lstStyle>
          <a:p>
            <a:fld id="{F4DEEF23-2811-4F41-924E-0DE0390152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9450"/>
            <a:ext cx="4630737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57150" y="8843963"/>
            <a:ext cx="688022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14" tIns="50787" rIns="96814" bIns="50787">
            <a:prstTxWarp prst="textNoShape">
              <a:avLst/>
            </a:prstTxWarp>
            <a:spAutoFit/>
          </a:bodyPr>
          <a:lstStyle/>
          <a:p>
            <a:pPr defTabSz="619125" eaLnBrk="0" hangingPunct="0">
              <a:tabLst>
                <a:tab pos="2416175" algn="l"/>
                <a:tab pos="4889500" algn="l"/>
              </a:tabLst>
            </a:pPr>
            <a:r>
              <a:rPr lang="en-US" sz="800"/>
              <a:t>© 2002, Cisco Systems, Inc. </a:t>
            </a:r>
          </a:p>
        </p:txBody>
      </p:sp>
      <p:sp>
        <p:nvSpPr>
          <p:cNvPr id="8196" name="Line 16"/>
          <p:cNvSpPr>
            <a:spLocks noChangeShapeType="1"/>
          </p:cNvSpPr>
          <p:nvPr/>
        </p:nvSpPr>
        <p:spPr bwMode="auto">
          <a:xfrm>
            <a:off x="155575" y="8858250"/>
            <a:ext cx="671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77841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86463" y="8737600"/>
            <a:ext cx="822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5" tIns="0" rIns="190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 b="0"/>
            </a:lvl1pPr>
          </a:lstStyle>
          <a:p>
            <a:fld id="{2C2F1268-DAA7-5B4A-BBED-1B1085CC18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7842" name="Rectangle 1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1355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68275" indent="-16827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1pPr>
    <a:lvl2pPr marL="5794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2pPr>
    <a:lvl3pPr marL="1027113" indent="-112713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3pPr>
    <a:lvl4pPr marL="1493838" indent="-122238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4pPr>
    <a:lvl5pPr marL="1943100" indent="-1143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itchFamily="-1" charset="-128"/>
        <a:cs typeface="Arial" pitchFamily="-8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242888"/>
            <a:ext cx="5264150" cy="3948112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30700"/>
            <a:ext cx="6143625" cy="42052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solidFill>
            <a:srgbClr val="355876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30000"/>
                </a:schemeClr>
              </a:gs>
              <a:gs pos="100000">
                <a:srgbClr val="FFFFFF">
                  <a:alpha val="20000"/>
                </a:srgb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5600" y="16637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 cstate="print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31900"/>
            <a:ext cx="9144000" cy="5626100"/>
          </a:xfrm>
          <a:prstGeom prst="rect">
            <a:avLst/>
          </a:prstGeom>
          <a:blipFill rotWithShape="1">
            <a:blip r:embed="rId2" cstate="print">
              <a:alphaModFix amt="40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35075" y="1854200"/>
            <a:ext cx="6718300" cy="435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	Second level</a:t>
            </a:r>
          </a:p>
          <a:p>
            <a:pPr lvl="2"/>
            <a:r>
              <a:rPr lang="en-US" dirty="0" smtClean="0"/>
              <a:t>	Third level</a:t>
            </a:r>
          </a:p>
          <a:p>
            <a:pPr lvl="3"/>
            <a:r>
              <a:rPr lang="en-US" dirty="0" smtClean="0"/>
              <a:t>		Fourth level</a:t>
            </a:r>
          </a:p>
          <a:p>
            <a:pPr lvl="4"/>
            <a:r>
              <a:rPr lang="en-US" dirty="0" smtClean="0"/>
              <a:t>		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bg>
      <p:bgPr>
        <a:solidFill>
          <a:srgbClr val="35587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bg>
      <p:bgPr>
        <a:gradFill flip="none" rotWithShape="1">
          <a:gsLst>
            <a:gs pos="4000">
              <a:srgbClr val="355876">
                <a:alpha val="80000"/>
              </a:srgbClr>
            </a:gs>
            <a:gs pos="95000">
              <a:srgbClr val="FFFFFF">
                <a:alpha val="80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2375" y="996950"/>
            <a:ext cx="2513013" cy="288925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>
                <a:solidFill>
                  <a:schemeClr val="bg1"/>
                </a:solidFill>
              </a:rPr>
              <a:t>DX University – Visalia 2012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13775" y="6524625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 eaLnBrk="0" hangingPunct="0"/>
            <a:fld id="{0359252A-450C-5E4F-AA59-4F52C1A207A0}" type="slidenum">
              <a:rPr lang="en-US" sz="1000" b="0">
                <a:solidFill>
                  <a:srgbClr val="808080"/>
                </a:solidFill>
              </a:rPr>
              <a:pPr defTabSz="814388" eaLnBrk="0" hangingPunct="0"/>
              <a:t>‹#›</a:t>
            </a:fld>
            <a:endParaRPr lang="en-US" sz="1000" b="0">
              <a:solidFill>
                <a:srgbClr val="808080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55725" y="196850"/>
            <a:ext cx="682466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720850"/>
            <a:ext cx="72199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</a:t>
            </a:r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		Second Level</a:t>
            </a:r>
          </a:p>
          <a:p>
            <a:pPr lvl="0"/>
            <a:r>
              <a:rPr lang="en-US" dirty="0" smtClean="0"/>
              <a:t>			Third Level</a:t>
            </a:r>
          </a:p>
          <a:p>
            <a:pPr lvl="0"/>
            <a:r>
              <a:rPr lang="en-US" dirty="0" smtClean="0"/>
              <a:t>				Fourth Level</a:t>
            </a:r>
          </a:p>
          <a:p>
            <a:pPr lvl="0"/>
            <a:r>
              <a:rPr lang="en-US" dirty="0" smtClean="0"/>
              <a:t>					Fifth </a:t>
            </a:r>
            <a:r>
              <a:rPr lang="en-US" dirty="0"/>
              <a:t>Level</a:t>
            </a:r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-3175" y="1022350"/>
            <a:ext cx="9147175" cy="242888"/>
          </a:xfrm>
          <a:custGeom>
            <a:avLst/>
            <a:gdLst>
              <a:gd name="T0" fmla="*/ 0 w 5762"/>
              <a:gd name="T1" fmla="*/ 153 h 153"/>
              <a:gd name="T2" fmla="*/ 0 w 5762"/>
              <a:gd name="T3" fmla="*/ 72 h 153"/>
              <a:gd name="T4" fmla="*/ 3846 w 5762"/>
              <a:gd name="T5" fmla="*/ 71 h 153"/>
              <a:gd name="T6" fmla="*/ 3913 w 5762"/>
              <a:gd name="T7" fmla="*/ 0 h 153"/>
              <a:gd name="T8" fmla="*/ 5762 w 5762"/>
              <a:gd name="T9" fmla="*/ 0 h 153"/>
              <a:gd name="T10" fmla="*/ 5761 w 5762"/>
              <a:gd name="T11" fmla="*/ 153 h 153"/>
              <a:gd name="T12" fmla="*/ 0 w 5762"/>
              <a:gd name="T13" fmla="*/ 153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2" h="153">
                <a:moveTo>
                  <a:pt x="0" y="153"/>
                </a:moveTo>
                <a:lnTo>
                  <a:pt x="0" y="72"/>
                </a:lnTo>
                <a:lnTo>
                  <a:pt x="3846" y="71"/>
                </a:lnTo>
                <a:lnTo>
                  <a:pt x="3913" y="0"/>
                </a:lnTo>
                <a:lnTo>
                  <a:pt x="5762" y="0"/>
                </a:lnTo>
                <a:lnTo>
                  <a:pt x="5761" y="153"/>
                </a:lnTo>
                <a:lnTo>
                  <a:pt x="0" y="153"/>
                </a:lnTo>
                <a:close/>
              </a:path>
            </a:pathLst>
          </a:custGeom>
          <a:solidFill>
            <a:srgbClr val="567895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lIns="73025" tIns="36512" rIns="73025" bIns="36512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sz="3000">
              <a:latin typeface="Neurochrome" pitchFamily="2" charset="0"/>
              <a:ea typeface="+mn-ea"/>
              <a:cs typeface="+mn-cs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6302375" y="996950"/>
            <a:ext cx="2841625" cy="483722"/>
          </a:xfrm>
          <a:prstGeom prst="rect">
            <a:avLst/>
          </a:prstGeom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0" dirty="0" smtClean="0">
                <a:solidFill>
                  <a:schemeClr val="bg1"/>
                </a:solidFill>
              </a:rPr>
              <a:t>DXU</a:t>
            </a:r>
            <a:r>
              <a:rPr lang="en-US" sz="1400" b="0" baseline="0" dirty="0" smtClean="0">
                <a:solidFill>
                  <a:schemeClr val="bg1"/>
                </a:solidFill>
              </a:rPr>
              <a:t> – </a:t>
            </a:r>
            <a:r>
              <a:rPr lang="en-US" sz="1400" b="0" dirty="0" smtClean="0">
                <a:solidFill>
                  <a:schemeClr val="bg1"/>
                </a:solidFill>
              </a:rPr>
              <a:t>Bryce Canyon, UT  2012	</a:t>
            </a:r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3082" name="Picture 13" descr="Iconic column redon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725" y="122238"/>
            <a:ext cx="103822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3881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7518400" y="59182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988300" y="1016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279400" y="165100"/>
            <a:ext cx="1003300" cy="846138"/>
          </a:xfrm>
          <a:prstGeom prst="rect">
            <a:avLst/>
          </a:prstGeom>
          <a:solidFill>
            <a:srgbClr val="355876">
              <a:alpha val="0"/>
            </a:srgbClr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6" r:id="rId2"/>
    <p:sldLayoutId id="2147483797" r:id="rId3"/>
    <p:sldLayoutId id="2147483800" r:id="rId4"/>
    <p:sldLayoutId id="2147483798" r:id="rId5"/>
    <p:sldLayoutId id="2147483789" r:id="rId6"/>
    <p:sldLayoutId id="2147483791" r:id="rId7"/>
    <p:sldLayoutId id="2147483792" r:id="rId8"/>
    <p:sldLayoutId id="2147483799" r:id="rId9"/>
    <p:sldLayoutId id="2147483801" r:id="rId10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SzPct val="100000"/>
        <a:buFontTx/>
        <a:buNone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2pPr>
      <a:lvl3pPr marL="914400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FontTx/>
        <a:buNone/>
        <a:defRPr sz="3200" b="1">
          <a:solidFill>
            <a:schemeClr val="tx1"/>
          </a:solidFill>
          <a:latin typeface="+mn-lt"/>
          <a:ea typeface="+mn-ea"/>
        </a:defRPr>
      </a:lvl5pPr>
      <a:lvl6pPr marL="20621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6pPr>
      <a:lvl7pPr marL="25193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7pPr>
      <a:lvl8pPr marL="29765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8pPr>
      <a:lvl9pPr marL="3433763" indent="2238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0" y="123719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56254" y="3495146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310210" y="3071901"/>
              <a:ext cx="4781738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University</a:t>
              </a:r>
              <a:endParaRPr lang="en-US" sz="3000" dirty="0" smtClean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 smtClean="0"/>
                <a:t>Bryce Canyon, UT – </a:t>
              </a:r>
              <a:r>
                <a:rPr lang="en-US" sz="3000" dirty="0"/>
                <a:t>2012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Tower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Crank up or Guyed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err="1" smtClean="0">
                <a:latin typeface="+mn-lt"/>
                <a:ea typeface="+mn-ea"/>
              </a:rPr>
              <a:t>Tribander</a:t>
            </a:r>
            <a:r>
              <a:rPr lang="en-US" sz="2800" kern="0" dirty="0" smtClean="0">
                <a:latin typeface="+mn-lt"/>
                <a:ea typeface="+mn-ea"/>
              </a:rPr>
              <a:t>, Smaller </a:t>
            </a:r>
            <a:r>
              <a:rPr lang="en-US" sz="2800" kern="0" dirty="0" err="1" smtClean="0">
                <a:latin typeface="+mn-lt"/>
                <a:ea typeface="+mn-ea"/>
              </a:rPr>
              <a:t>Monobanders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Preferably 50 to 70 feet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Wires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</a:t>
            </a:r>
            <a:r>
              <a:rPr lang="en-US" sz="2800" kern="0" dirty="0" smtClean="0">
                <a:latin typeface="+mn-lt"/>
                <a:ea typeface="+mn-ea"/>
              </a:rPr>
              <a:t>r low bands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0" y="1460500"/>
            <a:ext cx="492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200" y="1257301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Medium Budget</a:t>
            </a:r>
            <a:endParaRPr lang="en-US" sz="2800" dirty="0"/>
          </a:p>
        </p:txBody>
      </p:sp>
      <p:pic>
        <p:nvPicPr>
          <p:cNvPr id="6" name="Content Placeholder 4" descr="C:\Pics\Pics from website\K8IAlabl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1739900"/>
            <a:ext cx="4692650" cy="5118100"/>
          </a:xfrm>
          <a:prstGeom prst="rect">
            <a:avLst/>
          </a:prstGeom>
          <a:noFill/>
        </p:spPr>
      </p:pic>
      <p:pic>
        <p:nvPicPr>
          <p:cNvPr id="7" name="Content Placeholder 5" descr="C:\SteppIR\Pics - Systems\S9SS-2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73600" y="1727200"/>
            <a:ext cx="4470399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Multiple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Tall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Towers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Big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Monobanders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Fixed </a:t>
            </a:r>
            <a:r>
              <a:rPr lang="en-US" sz="2800" kern="0" dirty="0" err="1" smtClean="0">
                <a:latin typeface="+mn-lt"/>
                <a:ea typeface="+mn-ea"/>
              </a:rPr>
              <a:t>Yagis</a:t>
            </a:r>
            <a:r>
              <a:rPr lang="en-US" sz="2800" kern="0" dirty="0" smtClean="0">
                <a:latin typeface="+mn-lt"/>
                <a:ea typeface="+mn-ea"/>
              </a:rPr>
              <a:t> in key directions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Stacked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yagis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for gain and elevation fills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Preferably 100 to 200 feet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Monobanders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for 40m and even 80m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0" y="1460500"/>
            <a:ext cx="492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Mega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Content Placeholder 3" descr="N0NI sunrise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" y="1663700"/>
            <a:ext cx="9144000" cy="5194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08100"/>
            <a:ext cx="8229600" cy="406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Gun USA…N0NI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1295400"/>
            <a:ext cx="8229600" cy="419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Big Gun..OH8X etc</a:t>
            </a:r>
          </a:p>
        </p:txBody>
      </p:sp>
      <p:pic>
        <p:nvPicPr>
          <p:cNvPr id="9" name="Picture 6" descr="C:\Pics\OH6KN\oh6kn-Frogs_perspecti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600"/>
            <a:ext cx="9144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Take advantage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of tools available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HFTA – High Frequency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Terrain Analysis – ARRL Antenna Handbook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Low Band </a:t>
            </a:r>
            <a:r>
              <a:rPr lang="en-US" sz="2800" kern="0" dirty="0" err="1" smtClean="0">
                <a:latin typeface="+mn-lt"/>
                <a:ea typeface="+mn-ea"/>
              </a:rPr>
              <a:t>DXing</a:t>
            </a:r>
            <a:endParaRPr lang="en-US" sz="2800" kern="0" dirty="0" smtClean="0"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err="1" smtClean="0">
                <a:latin typeface="+mn-lt"/>
                <a:ea typeface="+mn-ea"/>
              </a:rPr>
              <a:t>Grayline</a:t>
            </a:r>
            <a:r>
              <a:rPr lang="en-US" sz="2800" kern="0" dirty="0" smtClean="0">
                <a:latin typeface="+mn-lt"/>
                <a:ea typeface="+mn-ea"/>
              </a:rPr>
              <a:t> Maps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noProof="0" dirty="0" smtClean="0">
                <a:latin typeface="+mn-lt"/>
                <a:ea typeface="+mn-ea"/>
              </a:rPr>
              <a:t>Study Arrival Angles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noProof="0" dirty="0" smtClean="0">
                <a:latin typeface="+mn-lt"/>
                <a:ea typeface="+mn-ea"/>
              </a:rPr>
              <a:t>Antenna modeling tools like EZNEC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Resonant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antennas better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You can get many things to work with tuners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Creativity gets you on the air</a:t>
            </a: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Plan ahead and get help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Make noise on the bands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38414" y="1680028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30" y="2235200"/>
            <a:ext cx="724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Loud is Good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28914" y="3425371"/>
            <a:ext cx="7431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Louder is Better!!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15430" y="1532467"/>
            <a:ext cx="7762875" cy="4627033"/>
          </a:xfrm>
          <a:prstGeom prst="roundRect">
            <a:avLst>
              <a:gd name="adj" fmla="val 16667"/>
            </a:avLst>
          </a:prstGeom>
          <a:solidFill>
            <a:srgbClr val="355876"/>
          </a:solidFill>
          <a:ln w="9525">
            <a:noFill/>
            <a:round/>
            <a:headEnd/>
            <a:tailEnd/>
          </a:ln>
          <a:effectLst>
            <a:glow rad="127000">
              <a:srgbClr val="355876"/>
            </a:glow>
          </a:effectLst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 eaLnBrk="0" hangingPunct="0">
              <a:lnSpc>
                <a:spcPct val="90000"/>
              </a:lnSpc>
            </a:pPr>
            <a:endParaRPr lang="en-US" sz="3000">
              <a:latin typeface="Neurochrome" pitchFamily="2" charset="0"/>
            </a:endParaRP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856352" y="2876550"/>
            <a:ext cx="752975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How to Build a </a:t>
            </a:r>
            <a:r>
              <a:rPr lang="en-US" sz="3000" dirty="0" err="1" smtClean="0">
                <a:solidFill>
                  <a:srgbClr val="FFFFFF"/>
                </a:solidFill>
              </a:rPr>
              <a:t>DXing</a:t>
            </a:r>
            <a:r>
              <a:rPr lang="en-US" sz="3000" dirty="0" smtClean="0">
                <a:solidFill>
                  <a:srgbClr val="FFFFFF"/>
                </a:solidFill>
              </a:rPr>
              <a:t> Station - Antennas</a:t>
            </a: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n-US" sz="3000" dirty="0" smtClean="0">
              <a:solidFill>
                <a:srgbClr val="FFFFFF"/>
              </a:solidFill>
            </a:endParaRPr>
          </a:p>
          <a:p>
            <a:pPr algn="ctr" eaLnBrk="0" hangingPunct="0">
              <a:lnSpc>
                <a:spcPct val="900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Mike </a:t>
            </a:r>
            <a:r>
              <a:rPr lang="en-US" sz="3000" dirty="0" err="1" smtClean="0">
                <a:solidFill>
                  <a:srgbClr val="FFFFFF"/>
                </a:solidFill>
              </a:rPr>
              <a:t>Fulcher</a:t>
            </a:r>
            <a:r>
              <a:rPr lang="en-US" sz="3000" dirty="0" smtClean="0">
                <a:solidFill>
                  <a:srgbClr val="FFFFFF"/>
                </a:solidFill>
              </a:rPr>
              <a:t> KC7V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Fulcher</a:t>
            </a:r>
            <a:r>
              <a:rPr lang="en-US" dirty="0" smtClean="0"/>
              <a:t> KC7V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3333" y="1676399"/>
            <a:ext cx="4690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First licensed in 1972 as WN9IXO. Has held many interesting calls and operated from 36 entities and 21 Zones.</a:t>
            </a:r>
          </a:p>
          <a:p>
            <a:endParaRPr lang="en-US" sz="1800" dirty="0" smtClean="0"/>
          </a:p>
          <a:p>
            <a:r>
              <a:rPr lang="en-US" sz="1800" dirty="0" smtClean="0"/>
              <a:t>Founding member of the </a:t>
            </a:r>
            <a:r>
              <a:rPr lang="en-US" sz="1800" dirty="0" err="1" smtClean="0"/>
              <a:t>VooDoo</a:t>
            </a:r>
            <a:r>
              <a:rPr lang="en-US" sz="1800" dirty="0" smtClean="0"/>
              <a:t> Contest Group. Member of FOC. Member and past President of CADXA. Founding member of the Arizona Outlaws Contesting Club.</a:t>
            </a:r>
          </a:p>
          <a:p>
            <a:endParaRPr lang="en-US" sz="1800" dirty="0" smtClean="0"/>
          </a:p>
          <a:p>
            <a:r>
              <a:rPr lang="en-US" sz="1800" dirty="0" smtClean="0"/>
              <a:t>Referee at WRTC in 1996 and 2006.</a:t>
            </a:r>
          </a:p>
          <a:p>
            <a:r>
              <a:rPr lang="en-US" sz="1800" dirty="0" smtClean="0"/>
              <a:t>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KC7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8" y="1738842"/>
            <a:ext cx="3720104" cy="325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Start with the end in mind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Plot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out on paper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Budget Concerns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What are you able to do physically?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Put as much investment in antennas as you can!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It’s a challenge and a lot of fun!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–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209550" y="1943100"/>
            <a:ext cx="87153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related to effective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DXing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Pattern matching propagation path to DX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Pattern reducing effects of interference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Efficiency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characteristics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Efficient antennas are likely to be narrowband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Antennas are the best investment in your station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Reliability can be more important than performance</a:t>
            </a:r>
          </a:p>
          <a:p>
            <a:pPr marL="574675" marR="0" lvl="1" indent="-117475" algn="l" defTabSz="814388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Higher antennas work DX better than lower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–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7175" y="1308101"/>
            <a:ext cx="8705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Low frequencies antennas (160 &amp; 80 m</a:t>
            </a:r>
            <a:r>
              <a:rPr lang="en-US" sz="2800" dirty="0" smtClean="0"/>
              <a:t>)</a:t>
            </a:r>
            <a:endParaRPr lang="en-US" dirty="0"/>
          </a:p>
        </p:txBody>
      </p:sp>
      <p:sp>
        <p:nvSpPr>
          <p:cNvPr id="7" name="Content Placeholder 12"/>
          <p:cNvSpPr txBox="1">
            <a:spLocks/>
          </p:cNvSpPr>
          <p:nvPr/>
        </p:nvSpPr>
        <p:spPr bwMode="auto">
          <a:xfrm>
            <a:off x="152400" y="1952625"/>
            <a:ext cx="6238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Transmit antennas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Verticals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Dipoles (as high as possible)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 antennas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Beverages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Loops (ground-dependent antennas)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Flag/pennants (ground-independent antennas)</a:t>
            </a:r>
          </a:p>
          <a:p>
            <a:pPr marL="914400" marR="0" lvl="2" indent="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4-square short verticals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238" y="2038350"/>
            <a:ext cx="10747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67175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–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495550" y="1152525"/>
            <a:ext cx="39719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Antennas - HF</a:t>
            </a:r>
          </a:p>
        </p:txBody>
      </p:sp>
      <p:sp>
        <p:nvSpPr>
          <p:cNvPr id="7" name="Content Placeholder 12"/>
          <p:cNvSpPr txBox="1">
            <a:spLocks/>
          </p:cNvSpPr>
          <p:nvPr/>
        </p:nvSpPr>
        <p:spPr bwMode="auto">
          <a:xfrm>
            <a:off x="152400" y="1704974"/>
            <a:ext cx="55149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Monoband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antennas</a:t>
            </a:r>
          </a:p>
          <a:p>
            <a:pPr marL="574675" marR="0" lvl="1" indent="-117475" algn="l" defTabSz="814388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Full size: Yagi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574675" marR="0" lvl="1" indent="-117475" algn="l" defTabSz="814388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Shortened: Moxon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Multi-band antennas</a:t>
            </a:r>
          </a:p>
          <a:p>
            <a:pPr marL="574675" marR="0" lvl="1" indent="-117475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Fixed</a:t>
            </a:r>
          </a:p>
          <a:p>
            <a:pPr marL="914400" marR="0" lvl="2" indent="0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Hexbeam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        Quad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Spider beam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    Multiband  				yagi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5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14400" marR="0" lvl="2" indent="0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Log periodic</a:t>
            </a:r>
            <a:r>
              <a:rPr kumimoji="0" lang="en-US" sz="2400" b="1" i="0" u="none" strike="noStrike" kern="0" cap="none" spc="0" normalizeH="0" baseline="26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</a:rPr>
              <a:t>	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    </a:t>
            </a:r>
          </a:p>
          <a:p>
            <a:pPr marL="574675" marR="0" lvl="1" indent="-117475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</a:rPr>
              <a:t>Adjustable</a:t>
            </a:r>
          </a:p>
          <a:p>
            <a:pPr marL="914400" marR="0" lvl="2" indent="0" algn="l" defTabSz="814388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</a:rPr>
              <a:t>StepIR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 l="17998" t="15999" r="23334" b="52000"/>
          <a:stretch>
            <a:fillRect/>
          </a:stretch>
        </p:blipFill>
        <p:spPr bwMode="auto">
          <a:xfrm>
            <a:off x="5280025" y="2125663"/>
            <a:ext cx="10064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 cstate="print"/>
          <a:srcRect l="18002" t="37332" r="17995" b="32002"/>
          <a:stretch>
            <a:fillRect/>
          </a:stretch>
        </p:blipFill>
        <p:spPr bwMode="auto">
          <a:xfrm>
            <a:off x="6611938" y="2117725"/>
            <a:ext cx="2057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113" y="3287713"/>
            <a:ext cx="11366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 l="4221" t="19070" r="54837" b="14796"/>
          <a:stretch>
            <a:fillRect/>
          </a:stretch>
        </p:blipFill>
        <p:spPr bwMode="auto">
          <a:xfrm>
            <a:off x="7019925" y="3313113"/>
            <a:ext cx="13541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 l="22354" t="1091" r="6145" b="4654"/>
          <a:stretch>
            <a:fillRect/>
          </a:stretch>
        </p:blipFill>
        <p:spPr bwMode="auto">
          <a:xfrm>
            <a:off x="5175250" y="4237038"/>
            <a:ext cx="11017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 l="6400" t="1241" r="10399" b="47330"/>
          <a:stretch>
            <a:fillRect/>
          </a:stretch>
        </p:blipFill>
        <p:spPr bwMode="auto">
          <a:xfrm>
            <a:off x="6445250" y="4256088"/>
            <a:ext cx="11636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7000" y="4278313"/>
            <a:ext cx="10842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/>
          <a:srcRect b="54643"/>
          <a:stretch>
            <a:fillRect/>
          </a:stretch>
        </p:blipFill>
        <p:spPr bwMode="auto">
          <a:xfrm>
            <a:off x="6080125" y="5678488"/>
            <a:ext cx="16557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42025" y="264795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2963" y="262890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3975" y="3943350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3100" y="3919538"/>
            <a:ext cx="2349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8100" y="4981575"/>
            <a:ext cx="2349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12038" y="4989513"/>
            <a:ext cx="2349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713" y="4979988"/>
            <a:ext cx="23495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-84" charset="0"/>
                <a:ea typeface="Arial" pitchFamily="-84" charset="0"/>
                <a:cs typeface="Arial" pitchFamily="-8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800"/>
            <a:ext cx="8229600" cy="3886200"/>
          </a:xfrm>
          <a:prstGeom prst="rect">
            <a:avLst/>
          </a:prstGeom>
        </p:spPr>
        <p:txBody>
          <a:bodyPr/>
          <a:lstStyle/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Wire, even very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small diameter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Dipoles, single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band or fan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Vertical, used market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Portable antennas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800" kern="0" dirty="0" smtClean="0">
                <a:latin typeface="+mn-lt"/>
                <a:ea typeface="+mn-ea"/>
              </a:rPr>
              <a:t>HOA? – attic antenna, paint and fake ivy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1168400" marR="0" lvl="1" indent="-711200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Be creative, you will work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stations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1000" y="1460500"/>
            <a:ext cx="492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Budget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1"/>
          <p:cNvSpPr>
            <a:spLocks noGrp="1"/>
          </p:cNvSpPr>
          <p:nvPr>
            <p:ph type="title" idx="4294967295"/>
          </p:nvPr>
        </p:nvSpPr>
        <p:spPr>
          <a:xfrm>
            <a:off x="1506534" y="238925"/>
            <a:ext cx="6824662" cy="750888"/>
          </a:xfrm>
        </p:spPr>
        <p:txBody>
          <a:bodyPr/>
          <a:lstStyle/>
          <a:p>
            <a:r>
              <a:rPr lang="en-US" dirty="0" smtClean="0"/>
              <a:t>How to Build a </a:t>
            </a:r>
            <a:r>
              <a:rPr lang="en-US" dirty="0" err="1" smtClean="0"/>
              <a:t>DXing</a:t>
            </a:r>
            <a:r>
              <a:rPr lang="en-US" dirty="0" smtClean="0"/>
              <a:t> Station - Antennas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500" y="1295400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 Budget</a:t>
            </a:r>
            <a:endParaRPr lang="en-US" sz="2800" dirty="0"/>
          </a:p>
        </p:txBody>
      </p:sp>
      <p:pic>
        <p:nvPicPr>
          <p:cNvPr id="6" name="Picture 5" descr="2012-07-21 10.54.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39900"/>
            <a:ext cx="4508500" cy="5118100"/>
          </a:xfrm>
          <a:prstGeom prst="rect">
            <a:avLst/>
          </a:prstGeom>
        </p:spPr>
      </p:pic>
      <p:pic>
        <p:nvPicPr>
          <p:cNvPr id="7" name="Picture 6" descr="2012-07-21 10.55.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7550" y="1727200"/>
            <a:ext cx="4616450" cy="513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XU Template">
  <a:themeElements>
    <a:clrScheme name="Cisco2003Template 1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9999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CACA"/>
      </a:accent5>
      <a:accent6>
        <a:srgbClr val="A72632"/>
      </a:accent6>
      <a:hlink>
        <a:srgbClr val="9999CC"/>
      </a:hlink>
      <a:folHlink>
        <a:srgbClr val="EEB30E"/>
      </a:folHlink>
    </a:clrScheme>
    <a:fontScheme name="Cisco2003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sco2003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3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FF99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9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0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3Template 1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99"/>
        </a:accent1>
        <a:accent2>
          <a:srgbClr val="B92B38"/>
        </a:accent2>
        <a:accent3>
          <a:srgbClr val="FFFFFF"/>
        </a:accent3>
        <a:accent4>
          <a:srgbClr val="000000"/>
        </a:accent4>
        <a:accent5>
          <a:srgbClr val="ADCACA"/>
        </a:accent5>
        <a:accent6>
          <a:srgbClr val="A72632"/>
        </a:accent6>
        <a:hlink>
          <a:srgbClr val="9999CC"/>
        </a:hlink>
        <a:folHlink>
          <a:srgbClr val="EEB3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Cisco2003_template_Q104_4</Template>
  <TotalTime>21848</TotalTime>
  <Words>469</Words>
  <Application>Microsoft Office PowerPoint</Application>
  <PresentationFormat>On-screen Show (4:3)</PresentationFormat>
  <Paragraphs>121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DXU Template</vt:lpstr>
      <vt:lpstr>Slide 1</vt:lpstr>
      <vt:lpstr>Slide 2</vt:lpstr>
      <vt:lpstr>Mike Fulcher KC7V</vt:lpstr>
      <vt:lpstr>How to Build a DXing Station - Antennas</vt:lpstr>
      <vt:lpstr>How to Build a DXing Station – Antennas</vt:lpstr>
      <vt:lpstr>How to Build a DXing Station – Antennas</vt:lpstr>
      <vt:lpstr>How to Build a DXing Station –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  <vt:lpstr>How to Build a DXing Station - Antennas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David Sauerhaft</dc:creator>
  <cp:lastModifiedBy>Mike</cp:lastModifiedBy>
  <cp:revision>674</cp:revision>
  <cp:lastPrinted>2012-03-23T22:12:51Z</cp:lastPrinted>
  <dcterms:created xsi:type="dcterms:W3CDTF">2012-07-18T03:49:36Z</dcterms:created>
  <dcterms:modified xsi:type="dcterms:W3CDTF">2012-07-21T18:22:43Z</dcterms:modified>
</cp:coreProperties>
</file>